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391" r:id="rId5"/>
    <p:sldId id="402" r:id="rId6"/>
    <p:sldId id="412" r:id="rId7"/>
    <p:sldId id="410" r:id="rId8"/>
    <p:sldId id="413" r:id="rId9"/>
    <p:sldId id="414" r:id="rId10"/>
    <p:sldId id="415" r:id="rId11"/>
    <p:sldId id="416" r:id="rId12"/>
    <p:sldId id="417" r:id="rId13"/>
    <p:sldId id="418" r:id="rId14"/>
    <p:sldId id="419" r:id="rId15"/>
    <p:sldId id="423" r:id="rId16"/>
    <p:sldId id="424" r:id="rId17"/>
    <p:sldId id="425" r:id="rId18"/>
    <p:sldId id="426" r:id="rId19"/>
    <p:sldId id="420" r:id="rId20"/>
    <p:sldId id="421" r:id="rId21"/>
    <p:sldId id="427" r:id="rId22"/>
    <p:sldId id="422" r:id="rId23"/>
    <p:sldId id="408" r:id="rId24"/>
    <p:sldId id="40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3DD"/>
    <a:srgbClr val="CC5E96"/>
    <a:srgbClr val="C2D32B"/>
    <a:srgbClr val="F7921D"/>
    <a:srgbClr val="C55C95"/>
    <a:srgbClr val="BBCE34"/>
    <a:srgbClr val="C0518F"/>
    <a:srgbClr val="083574"/>
    <a:srgbClr val="00A9C9"/>
    <a:srgbClr val="05A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07"/>
  </p:normalViewPr>
  <p:slideViewPr>
    <p:cSldViewPr snapToGrid="0">
      <p:cViewPr varScale="1">
        <p:scale>
          <a:sx n="102" d="100"/>
          <a:sy n="102" d="100"/>
        </p:scale>
        <p:origin x="782" y="29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3BAACF-30C9-7747-B6D0-52ADD77435D8}" type="datetimeFigureOut">
              <a:rPr lang="en-US" smtClean="0"/>
              <a:t>4/16/2025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00A4F1-412A-9A44-B404-FEF10E186E5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0A4F1-412A-9A44-B404-FEF10E186E5A}" type="slidenum">
              <a:rPr lang="en-US" smtClean="0"/>
              <a:t>1</a:t>
            </a:fld>
            <a:endParaRPr lang="en-US"/>
          </a:p>
        </p:txBody>
      </p:sp>
    </p:spTree>
    <p:extLst>
      <p:ext uri="{BB962C8B-B14F-4D97-AF65-F5344CB8AC3E}">
        <p14:creationId xmlns:p14="http://schemas.microsoft.com/office/powerpoint/2010/main" val="138073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201D7-1451-7B31-9428-1787B0689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56098-CFF1-AB0D-47D9-2932A9F0D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A0409-E033-9DE6-B82A-F1E7ABEAF1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4D002F-F10D-1C35-36A6-012763197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97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ABA67-6916-8D16-F6C0-144794693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19BC8-6E2A-7203-695C-54B4A5DAB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80186-88EE-B10A-10E0-F20CDA5D9B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9BF5FD-BB19-06B2-D2A1-82DBC06152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33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82348-31F8-1714-C494-16CF638DC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BBBF2-2896-9E7C-687E-D19E471E4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69D67-9147-D789-374E-CB8086EAB5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A50C29-43B2-B30B-6C09-160ECCF508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1F4EF-3B9A-BFE7-EB65-83781B71B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CEA7E-A8E6-ACCE-B147-4D1096100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47834-DB26-B7EC-0ECB-53F737CD60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527571-FED6-0B29-3321-1A3B0F6F98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49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AD142-2B0E-864C-1261-7B0A082E8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E7639-22C7-7EBC-9A72-0B96E6A2F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3C0C4-5608-EF60-11C1-B70AD809E0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BEF023-58AE-E016-2B6E-785345E3BF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72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1E820-CAAF-82F3-2BD6-2177F53E7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F941A-A597-A3C8-E3B6-A41EE1E5F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7E894-113C-B7BE-488A-A0CDE80DBE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3427EA-DC38-AA9D-C67D-B10ADE22D6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77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F904A-A290-1707-D7CD-7CC86D392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80707-6708-1633-EB33-7BF70B2AB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7BC29-3EBC-8523-6A4E-F67C2E912B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2808C-5E40-A43B-68F2-4FD678D277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ABD21-F53B-7CDA-69A9-062AAEE70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078A2-2A5C-30EC-806D-0A9DE8AD0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5094A-2F28-D3EE-AD7B-14363B8036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FC09FB-8084-928E-6C15-A2B80B5EBD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20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355B0-C3DE-96D0-1937-555642D4C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4120E-5FA3-1A9B-AA68-ACB7D0B53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BC91D-5FDB-B11A-A245-269AD5452C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DEC62C-FDAA-470C-F8FE-8A9A61E56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486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69AFE-4F6B-FB39-BCEB-0CECFF159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E249D-2DE2-28DC-A062-9BA09BBF0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20E3F-9C1B-A743-EE41-012E6F0815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C37F51-763D-88A0-CB69-F55A3E7410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0A4F1-412A-9A44-B404-FEF10E186E5A}" type="slidenum">
              <a:rPr lang="en-US" smtClean="0"/>
              <a:t>2</a:t>
            </a:fld>
            <a:endParaRPr lang="en-US"/>
          </a:p>
        </p:txBody>
      </p:sp>
    </p:spTree>
    <p:extLst>
      <p:ext uri="{BB962C8B-B14F-4D97-AF65-F5344CB8AC3E}">
        <p14:creationId xmlns:p14="http://schemas.microsoft.com/office/powerpoint/2010/main" val="128940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0A4F1-412A-9A44-B404-FEF10E186E5A}" type="slidenum">
              <a:rPr lang="en-US" smtClean="0"/>
              <a:t>20</a:t>
            </a:fld>
            <a:endParaRPr lang="en-US"/>
          </a:p>
        </p:txBody>
      </p:sp>
    </p:spTree>
    <p:extLst>
      <p:ext uri="{BB962C8B-B14F-4D97-AF65-F5344CB8AC3E}">
        <p14:creationId xmlns:p14="http://schemas.microsoft.com/office/powerpoint/2010/main" val="2121938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0A4F1-412A-9A44-B404-FEF10E186E5A}" type="slidenum">
              <a:rPr lang="en-US" smtClean="0"/>
              <a:t>21</a:t>
            </a:fld>
            <a:endParaRPr lang="en-US"/>
          </a:p>
        </p:txBody>
      </p:sp>
    </p:spTree>
    <p:extLst>
      <p:ext uri="{BB962C8B-B14F-4D97-AF65-F5344CB8AC3E}">
        <p14:creationId xmlns:p14="http://schemas.microsoft.com/office/powerpoint/2010/main" val="331231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5BA0-B64E-5C60-20AC-785AA730C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24D50-B576-50C2-B955-7B6272DD3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0725E-F106-24BB-1E1B-E517BBB372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B2E799-983B-DF6F-7693-5A684B5C24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48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30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0605-F814-BDCA-8CCE-21B0896BB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B5CEE-4278-3EF9-4101-893DCCA73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22C86-091F-631C-5921-92E42713C9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D3158E-2C23-AF0A-B4D3-4B217BE7D3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18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AFCE8-0205-E9E9-D2AD-45E242350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4F2E8-C106-C2EE-825E-7D7A84251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81639-7A63-7709-9B44-2BACEFEA12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C23045-D0CA-DCF3-7082-45AF8ACC78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42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7700-B96E-9EE3-1651-8A667BA05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DF1A9-6796-FC2F-0D1E-E1E2DF45E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FB582-507D-FB89-0026-AF92E39C57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F8E8AA-BE13-5145-80FD-EE9AB34F6D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08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F40DC-6AE7-74E0-3A85-2FB2C5896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90B89-6FF1-D8BE-60B4-CEECD81F1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3C4F1-F146-34CE-383B-3DBBEACF20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DC4A7A-A321-0113-2447-83C8DD3EA1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5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BAA6-6F9D-0CEB-187A-07EF6F975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603A3-A4EB-32A7-9067-C893D891C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86E43-C1AF-D8F3-2BEC-67B5E354D3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AF0295-1B4B-3D10-F7EB-12866633A6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A4F1-412A-9A44-B404-FEF10E186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05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5F190A-D864-4843-9D95-E36E05F8DA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171526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F190A-D864-4843-9D95-E36E05F8DA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170299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F190A-D864-4843-9D95-E36E05F8DA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61597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F190A-D864-4843-9D95-E36E05F8DA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70345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F190A-D864-4843-9D95-E36E05F8DA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106022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5F190A-D864-4843-9D95-E36E05F8DAE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145743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5F190A-D864-4843-9D95-E36E05F8DAEA}"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91694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5F190A-D864-4843-9D95-E36E05F8DAEA}"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76134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F190A-D864-4843-9D95-E36E05F8DAEA}"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117471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F190A-D864-4843-9D95-E36E05F8DAE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169199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F190A-D864-4843-9D95-E36E05F8DAE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B224-FE7E-534B-8928-4AC62119D318}" type="slidenum">
              <a:rPr lang="en-US" smtClean="0"/>
              <a:t>‹#›</a:t>
            </a:fld>
            <a:endParaRPr lang="en-US"/>
          </a:p>
        </p:txBody>
      </p:sp>
    </p:spTree>
    <p:extLst>
      <p:ext uri="{BB962C8B-B14F-4D97-AF65-F5344CB8AC3E}">
        <p14:creationId xmlns:p14="http://schemas.microsoft.com/office/powerpoint/2010/main" val="30777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F190A-D864-4843-9D95-E36E05F8DAEA}" type="datetimeFigureOut">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DB224-FE7E-534B-8928-4AC62119D318}" type="slidenum">
              <a:rPr lang="en-US" smtClean="0"/>
              <a:t>‹#›</a:t>
            </a:fld>
            <a:endParaRPr lang="en-US"/>
          </a:p>
        </p:txBody>
      </p:sp>
    </p:spTree>
    <p:extLst>
      <p:ext uri="{BB962C8B-B14F-4D97-AF65-F5344CB8AC3E}">
        <p14:creationId xmlns:p14="http://schemas.microsoft.com/office/powerpoint/2010/main" val="535599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juliek@womensfun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juliek@womensfun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2E30DF-0FDE-4BCB-3ED3-D29D639DAA8C}"/>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93F6B272-C526-CCCE-BECF-C6EBBA9C6C98}"/>
              </a:ext>
            </a:extLst>
          </p:cNvPr>
          <p:cNvSpPr txBox="1"/>
          <p:nvPr/>
        </p:nvSpPr>
        <p:spPr>
          <a:xfrm>
            <a:off x="1255897" y="1074509"/>
            <a:ext cx="8147407" cy="5016758"/>
          </a:xfrm>
          <a:prstGeom prst="rect">
            <a:avLst/>
          </a:prstGeom>
          <a:noFill/>
        </p:spPr>
        <p:txBody>
          <a:bodyPr wrap="square" rtlCol="0">
            <a:spAutoFit/>
          </a:bodyPr>
          <a:lstStyle/>
          <a:p>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2025 Annual Grant Round Information Session</a:t>
            </a:r>
          </a:p>
          <a:p>
            <a:endPar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April 9, 2025</a:t>
            </a:r>
          </a:p>
          <a:p>
            <a:endPar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Please put questions in the Q&amp;A</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3901844"/>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4EFA2-FD02-75CC-3825-E321EFB94F2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27A549A-3E5E-6E72-B7B6-59A94FF64DEF}"/>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60794CB8-09E0-7FF9-3D23-39769E89AF82}"/>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EB04C632-A4E6-331A-56F5-0333D6F4309B}"/>
              </a:ext>
            </a:extLst>
          </p:cNvPr>
          <p:cNvSpPr txBox="1"/>
          <p:nvPr/>
        </p:nvSpPr>
        <p:spPr>
          <a:xfrm>
            <a:off x="830175" y="1613703"/>
            <a:ext cx="9606116" cy="4524315"/>
          </a:xfrm>
          <a:prstGeom prst="rect">
            <a:avLst/>
          </a:prstGeom>
          <a:noFill/>
        </p:spPr>
        <p:txBody>
          <a:bodyPr wrap="square" rtlCol="0">
            <a:spAutoFit/>
          </a:bodyPr>
          <a:lstStyle/>
          <a:p>
            <a:r>
              <a:rPr lang="en-US" sz="3200" b="0" i="0" u="none" strike="noStrike" baseline="0" dirty="0">
                <a:solidFill>
                  <a:schemeClr val="bg1"/>
                </a:solidFill>
                <a:latin typeface="Calibri" panose="020F0502020204030204" pitchFamily="34" charset="0"/>
              </a:rPr>
              <a:t>Must board be at least 50% female?  Yes. </a:t>
            </a:r>
            <a:r>
              <a:rPr lang="en-US" sz="3200" b="0" i="0" dirty="0">
                <a:solidFill>
                  <a:schemeClr val="bg1"/>
                </a:solidFill>
                <a:effectLst/>
              </a:rPr>
              <a:t>However, if a fiscal agent will be used, please discuss this with Julie Koegel prior to application.  It is possible an exception will be made if the circumstances are very uncommon.  However, an application will be stronger if the board is at least 50% female.   </a:t>
            </a:r>
            <a:r>
              <a:rPr lang="en-US" sz="3200" b="0" i="0" dirty="0">
                <a:solidFill>
                  <a:srgbClr val="000000"/>
                </a:solidFill>
                <a:effectLst/>
              </a:rPr>
              <a:t>  </a:t>
            </a: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590015"/>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FE794-3BDC-51A0-6F97-E4ABAA39B99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5789A99-B270-26A5-E214-A6D0CE3B765C}"/>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012C25E1-56E2-0814-80FE-A974B1E13A5E}"/>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78B4B162-69A6-355C-CB42-1D51F8A95AA7}"/>
              </a:ext>
            </a:extLst>
          </p:cNvPr>
          <p:cNvSpPr txBox="1"/>
          <p:nvPr/>
        </p:nvSpPr>
        <p:spPr>
          <a:xfrm>
            <a:off x="830175" y="1613703"/>
            <a:ext cx="9606116" cy="6494085"/>
          </a:xfrm>
          <a:prstGeom prst="rect">
            <a:avLst/>
          </a:prstGeom>
          <a:noFill/>
        </p:spPr>
        <p:txBody>
          <a:bodyPr wrap="square" rtlCol="0">
            <a:spAutoFit/>
          </a:bodyPr>
          <a:lstStyle/>
          <a:p>
            <a:r>
              <a:rPr lang="en-US" sz="3200" b="0" i="0" dirty="0">
                <a:solidFill>
                  <a:schemeClr val="bg1"/>
                </a:solidFill>
                <a:effectLst/>
              </a:rPr>
              <a:t>Can an organization located outside of central Indiana apply?  Yes, if they serve central Indiana women/girls.  However, we are committed to honoring community voice.  Organizations with no central Indiana board members will not be as competitive.   </a:t>
            </a:r>
          </a:p>
          <a:p>
            <a:endParaRPr lang="en-US" sz="3200" dirty="0">
              <a:solidFill>
                <a:schemeClr val="bg1"/>
              </a:solidFill>
            </a:endParaRPr>
          </a:p>
          <a:p>
            <a:r>
              <a:rPr lang="en-US" sz="3200" dirty="0">
                <a:solidFill>
                  <a:schemeClr val="bg1"/>
                </a:solidFill>
              </a:rPr>
              <a:t>Can I apply if my organization serves males and females?  Yes, but the funding must be used for gender-specific programming only.</a:t>
            </a:r>
          </a:p>
          <a:p>
            <a:r>
              <a:rPr lang="en-US" sz="3200" b="0" i="0" dirty="0">
                <a:solidFill>
                  <a:srgbClr val="000000"/>
                </a:solidFill>
                <a:effectLst/>
              </a:rPr>
              <a:t> </a:t>
            </a: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00292772"/>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B1223-C387-6EA5-44A3-7F33A50B830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3BD5B32-76F5-A690-E7F4-EC8709BDD611}"/>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0EEF270D-22D1-7BA8-D94D-4C82E6EDC5E6}"/>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2AD5DBA8-D72F-4376-471F-7A3A31A8E735}"/>
              </a:ext>
            </a:extLst>
          </p:cNvPr>
          <p:cNvSpPr txBox="1"/>
          <p:nvPr/>
        </p:nvSpPr>
        <p:spPr>
          <a:xfrm>
            <a:off x="830175" y="1613703"/>
            <a:ext cx="9606116" cy="5509200"/>
          </a:xfrm>
          <a:prstGeom prst="rect">
            <a:avLst/>
          </a:prstGeom>
          <a:noFill/>
        </p:spPr>
        <p:txBody>
          <a:bodyPr wrap="square" rtlCol="0">
            <a:spAutoFit/>
          </a:bodyPr>
          <a:lstStyle/>
          <a:p>
            <a:r>
              <a:rPr lang="en-US" sz="3200" dirty="0">
                <a:solidFill>
                  <a:schemeClr val="bg1"/>
                </a:solidFill>
              </a:rPr>
              <a:t>How do I identify a fiscal sponsor?  It is the applicant’s responsibility to identify a 501(c)(3) organization to serve as fiscal sponsor.  There should be a good relationship and trust between the two organizations.  The organization profile will contain the fiscal sponsor’s information and the grant will be given to the fiscal sponsor.</a:t>
            </a:r>
          </a:p>
          <a:p>
            <a:r>
              <a:rPr lang="en-US" sz="3200" b="0" i="0" dirty="0">
                <a:solidFill>
                  <a:srgbClr val="000000"/>
                </a:solidFill>
                <a:effectLst/>
              </a:rPr>
              <a:t> </a:t>
            </a: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96713002"/>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951E2-E4CD-1057-01E2-4488424176F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ED17D08-F2BE-157B-1BC4-B852BED05D78}"/>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881B5C6F-8D43-807B-3C55-63329631BE3F}"/>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86EF6714-91CD-F1C6-E99D-AF224054EE0F}"/>
              </a:ext>
            </a:extLst>
          </p:cNvPr>
          <p:cNvSpPr txBox="1"/>
          <p:nvPr/>
        </p:nvSpPr>
        <p:spPr>
          <a:xfrm>
            <a:off x="830175" y="1613703"/>
            <a:ext cx="9606116" cy="5016758"/>
          </a:xfrm>
          <a:prstGeom prst="rect">
            <a:avLst/>
          </a:prstGeom>
          <a:noFill/>
        </p:spPr>
        <p:txBody>
          <a:bodyPr wrap="square" rtlCol="0">
            <a:spAutoFit/>
          </a:bodyPr>
          <a:lstStyle/>
          <a:p>
            <a:r>
              <a:rPr lang="en-US" sz="3200" dirty="0">
                <a:solidFill>
                  <a:schemeClr val="bg1"/>
                </a:solidFill>
              </a:rPr>
              <a:t>If my organization’s budget is &gt;$250,000, can I still apply?  Absolutely.  Women’s Fund provides grants to small and larger organizations.</a:t>
            </a:r>
          </a:p>
          <a:p>
            <a:endParaRPr lang="en-US" sz="3200" b="0" i="0" dirty="0">
              <a:solidFill>
                <a:schemeClr val="bg1"/>
              </a:solidFill>
              <a:effectLst/>
            </a:endParaRPr>
          </a:p>
          <a:p>
            <a:r>
              <a:rPr lang="en-US" sz="3200" dirty="0">
                <a:solidFill>
                  <a:schemeClr val="bg1"/>
                </a:solidFill>
              </a:rPr>
              <a:t>Can we submit a joint application with another nonprofit?  Yes, but the maximum request is still $25,000 and one organization must the primary applicant.</a:t>
            </a:r>
            <a:endParaRPr lang="en-US" sz="3200" b="0" i="0" dirty="0">
              <a:solidFill>
                <a:srgbClr val="000000"/>
              </a:solidFill>
              <a:effectLst/>
            </a:endParaRP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34925226"/>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2D2D5-9F30-A6A4-5B2B-0C2E8ECDCBE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95B11F6-B071-77E7-0896-77F79EC3B1A8}"/>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F3C59CCB-A30A-D710-23CA-2E29B03909DF}"/>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6A23681E-57B9-A8D1-675C-EA597958AF67}"/>
              </a:ext>
            </a:extLst>
          </p:cNvPr>
          <p:cNvSpPr txBox="1"/>
          <p:nvPr/>
        </p:nvSpPr>
        <p:spPr>
          <a:xfrm>
            <a:off x="830175" y="1613703"/>
            <a:ext cx="9606116" cy="5016758"/>
          </a:xfrm>
          <a:prstGeom prst="rect">
            <a:avLst/>
          </a:prstGeom>
          <a:noFill/>
        </p:spPr>
        <p:txBody>
          <a:bodyPr wrap="square" rtlCol="0">
            <a:spAutoFit/>
          </a:bodyPr>
          <a:lstStyle/>
          <a:p>
            <a:r>
              <a:rPr lang="en-US" sz="3200" b="0" i="0" u="none" strike="noStrike" baseline="0" dirty="0">
                <a:solidFill>
                  <a:schemeClr val="bg1"/>
                </a:solidFill>
                <a:latin typeface="Calibri" panose="020F0502020204030204" pitchFamily="34" charset="0"/>
              </a:rPr>
              <a:t>What are allowable expenses?  Any expenses necessary to run the program.  </a:t>
            </a:r>
          </a:p>
          <a:p>
            <a:endParaRPr lang="en-US" sz="3200" dirty="0">
              <a:solidFill>
                <a:schemeClr val="bg1"/>
              </a:solidFill>
              <a:latin typeface="Calibri" panose="020F0502020204030204" pitchFamily="34" charset="0"/>
            </a:endParaRPr>
          </a:p>
          <a:p>
            <a:r>
              <a:rPr lang="en-US" sz="3200" b="0" i="0" u="none" strike="noStrike" baseline="0" dirty="0">
                <a:solidFill>
                  <a:schemeClr val="bg1"/>
                </a:solidFill>
                <a:latin typeface="Calibri" panose="020F0502020204030204" pitchFamily="34" charset="0"/>
              </a:rPr>
              <a:t>Are client incentives allowable?  Yes</a:t>
            </a:r>
          </a:p>
          <a:p>
            <a:endParaRPr lang="en-US" sz="3200" dirty="0">
              <a:solidFill>
                <a:schemeClr val="bg1"/>
              </a:solidFill>
              <a:latin typeface="Calibri" panose="020F0502020204030204" pitchFamily="34" charset="0"/>
            </a:endParaRPr>
          </a:p>
          <a:p>
            <a:r>
              <a:rPr lang="en-US" sz="3200" b="0" i="0" u="none" strike="noStrike" baseline="0" dirty="0">
                <a:solidFill>
                  <a:schemeClr val="bg1"/>
                </a:solidFill>
                <a:latin typeface="Calibri" panose="020F0502020204030204" pitchFamily="34" charset="0"/>
              </a:rPr>
              <a:t>Can funds be used for capacity building?  Yes, but it would be best to discuss with Women’s Fund staff before applying.  </a:t>
            </a: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31386187"/>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A7C9D-2E41-28DE-49A7-95EDD3962C7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8336E30-BCA3-D5C7-6CF9-D51F1079076E}"/>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A32C116A-15F4-145C-F913-4181D9E837B6}"/>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0AE30F42-A284-4348-F990-FE62B192E6FA}"/>
              </a:ext>
            </a:extLst>
          </p:cNvPr>
          <p:cNvSpPr txBox="1"/>
          <p:nvPr/>
        </p:nvSpPr>
        <p:spPr>
          <a:xfrm>
            <a:off x="830175" y="1613703"/>
            <a:ext cx="9606116" cy="5816977"/>
          </a:xfrm>
          <a:prstGeom prst="rect">
            <a:avLst/>
          </a:prstGeom>
          <a:noFill/>
        </p:spPr>
        <p:txBody>
          <a:bodyPr wrap="square" rtlCol="0">
            <a:spAutoFit/>
          </a:bodyPr>
          <a:lstStyle/>
          <a:p>
            <a:r>
              <a:rPr lang="en-US" sz="2800" dirty="0">
                <a:solidFill>
                  <a:schemeClr val="bg1"/>
                </a:solidFill>
                <a:latin typeface="Calibri" panose="020F0502020204030204" pitchFamily="34" charset="0"/>
              </a:rPr>
              <a:t>Can we apply for more than one program?  You can only submit one application but can include more than one program if they are related.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Does Women’s Fund provide grants for scholarships?  Contact Women’s Fund staff to discuss before applying.</a:t>
            </a:r>
          </a:p>
          <a:p>
            <a:endParaRPr lang="en-US" sz="2800" dirty="0">
              <a:solidFill>
                <a:schemeClr val="bg1"/>
              </a:solidFill>
              <a:latin typeface="Calibri" panose="020F0502020204030204" pitchFamily="34" charset="0"/>
            </a:endParaRPr>
          </a:p>
          <a:p>
            <a:r>
              <a:rPr lang="en-US" sz="2800" b="0" i="0" dirty="0">
                <a:solidFill>
                  <a:schemeClr val="bg1"/>
                </a:solidFill>
                <a:effectLst/>
              </a:rPr>
              <a:t>How many grant rounds will ther</a:t>
            </a:r>
            <a:r>
              <a:rPr lang="en-US" sz="2800" dirty="0">
                <a:solidFill>
                  <a:schemeClr val="bg1"/>
                </a:solidFill>
              </a:rPr>
              <a:t>e be in 2025?  One responsive round.  In 2024/25 Women’s Fund provide grants through the Women in Health Collaborative Fund which focused on Black girls’ mental health and reproductive health.</a:t>
            </a:r>
            <a:endParaRPr lang="en-US" sz="2800" b="0" i="0" dirty="0">
              <a:solidFill>
                <a:schemeClr val="bg1"/>
              </a:solidFill>
              <a:effectLst/>
            </a:endParaRPr>
          </a:p>
          <a:p>
            <a:r>
              <a:rPr lang="en-US" sz="2800" dirty="0">
                <a:solidFill>
                  <a:schemeClr val="bg1"/>
                </a:solidFill>
                <a:latin typeface="Calibri" panose="020F0502020204030204" pitchFamily="34" charset="0"/>
              </a:rPr>
              <a:t>  </a:t>
            </a: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97382590"/>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418AC-3725-C5D4-CF95-3BC25C711EA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0923021-DEF7-203F-4D5D-6C36F2CC95B4}"/>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7312D2A3-AC51-5F2F-C2EE-C0E3C6F435B8}"/>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FD67A614-CC9A-8CAB-FF01-844EA33DBDE4}"/>
              </a:ext>
            </a:extLst>
          </p:cNvPr>
          <p:cNvSpPr txBox="1"/>
          <p:nvPr/>
        </p:nvSpPr>
        <p:spPr>
          <a:xfrm>
            <a:off x="830175" y="1613703"/>
            <a:ext cx="9606116" cy="7294305"/>
          </a:xfrm>
          <a:prstGeom prst="rect">
            <a:avLst/>
          </a:prstGeom>
          <a:noFill/>
        </p:spPr>
        <p:txBody>
          <a:bodyPr wrap="square" rtlCol="0">
            <a:spAutoFit/>
          </a:bodyPr>
          <a:lstStyle/>
          <a:p>
            <a:pPr algn="l" rtl="0" fontAlgn="base"/>
            <a:r>
              <a:rPr lang="en-US" sz="2800" b="0" i="0" dirty="0">
                <a:solidFill>
                  <a:schemeClr val="bg1"/>
                </a:solidFill>
                <a:effectLst/>
              </a:rPr>
              <a:t>If </a:t>
            </a:r>
            <a:r>
              <a:rPr lang="en-US" sz="2800" dirty="0">
                <a:solidFill>
                  <a:schemeClr val="bg1"/>
                </a:solidFill>
              </a:rPr>
              <a:t>a </a:t>
            </a:r>
            <a:r>
              <a:rPr lang="en-US" sz="2800" b="0" i="0" dirty="0">
                <a:solidFill>
                  <a:schemeClr val="bg1"/>
                </a:solidFill>
                <a:effectLst/>
              </a:rPr>
              <a:t>previous application was declined, can I still apply?  Yes. </a:t>
            </a:r>
          </a:p>
          <a:p>
            <a:pPr algn="l" rtl="0" fontAlgn="base"/>
            <a:endParaRPr lang="en-US" sz="2800" b="0" i="0" dirty="0">
              <a:solidFill>
                <a:schemeClr val="bg1"/>
              </a:solidFill>
              <a:effectLst/>
            </a:endParaRPr>
          </a:p>
          <a:p>
            <a:pPr algn="l" rtl="0" fontAlgn="base"/>
            <a:r>
              <a:rPr lang="en-US" sz="2800" b="0" i="0" dirty="0">
                <a:solidFill>
                  <a:schemeClr val="bg1"/>
                </a:solidFill>
                <a:effectLst/>
              </a:rPr>
              <a:t>What outcomes is Women’s Fund seeking?  You will tell us how you define success.  However, listing specific quantitative or qualitative outcomes will make your application stronger.   </a:t>
            </a:r>
          </a:p>
          <a:p>
            <a:pPr algn="l" rtl="0" fontAlgn="base"/>
            <a:endParaRPr lang="en-US" sz="2800" dirty="0">
              <a:solidFill>
                <a:schemeClr val="bg1"/>
              </a:solidFill>
            </a:endParaRPr>
          </a:p>
          <a:p>
            <a:pPr fontAlgn="base"/>
            <a:r>
              <a:rPr lang="en-US" sz="2800" b="0" i="0" dirty="0">
                <a:solidFill>
                  <a:schemeClr val="bg1"/>
                </a:solidFill>
                <a:effectLst/>
              </a:rPr>
              <a:t>Does Women’s Fund have a minimum requirement of women/girls served who are people of color?  No, but the women/girls to be served should be representative of the community.</a:t>
            </a:r>
          </a:p>
          <a:p>
            <a:pPr algn="l" rtl="0" fontAlgn="base"/>
            <a:endParaRPr lang="en-US" sz="2800" b="0" i="0" dirty="0">
              <a:solidFill>
                <a:schemeClr val="bg1"/>
              </a:solidFill>
              <a:effectLst/>
            </a:endParaRPr>
          </a:p>
          <a:p>
            <a:endParaRPr lang="en-US" sz="3200" b="0" i="0" dirty="0">
              <a:solidFill>
                <a:schemeClr val="bg1"/>
              </a:solidFill>
              <a:effectLst/>
            </a:endParaRPr>
          </a:p>
          <a:p>
            <a:r>
              <a:rPr lang="en-US" sz="3200" b="0" i="0" dirty="0">
                <a:solidFill>
                  <a:srgbClr val="000000"/>
                </a:solidFill>
                <a:effectLst/>
              </a:rPr>
              <a:t> </a:t>
            </a: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885325365"/>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4A8FA-3383-39AC-DE5C-4C24F8B06C9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B2A2E85-3376-6553-BBDF-0370FE193593}"/>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B0983F61-0964-805F-A98B-F25FA91DEC53}"/>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ABAF6C7D-6E19-169F-F378-76DEF28FD257}"/>
              </a:ext>
            </a:extLst>
          </p:cNvPr>
          <p:cNvSpPr txBox="1"/>
          <p:nvPr/>
        </p:nvSpPr>
        <p:spPr>
          <a:xfrm>
            <a:off x="830175" y="1613703"/>
            <a:ext cx="9606116" cy="7725192"/>
          </a:xfrm>
          <a:prstGeom prst="rect">
            <a:avLst/>
          </a:prstGeom>
          <a:noFill/>
        </p:spPr>
        <p:txBody>
          <a:bodyPr wrap="square" rtlCol="0">
            <a:spAutoFit/>
          </a:bodyPr>
          <a:lstStyle/>
          <a:p>
            <a:pPr algn="l" rtl="0" fontAlgn="base"/>
            <a:r>
              <a:rPr lang="en-US" sz="2800" b="0" i="0" dirty="0">
                <a:solidFill>
                  <a:schemeClr val="bg1"/>
                </a:solidFill>
                <a:effectLst/>
              </a:rPr>
              <a:t>Does Women’s Fund have a minimum requirement of board members who are people of color?  No, but board composition should be representative of the community and the women/girls served.   </a:t>
            </a:r>
          </a:p>
          <a:p>
            <a:pPr algn="l" rtl="0" fontAlgn="base"/>
            <a:endParaRPr lang="en-US" sz="2800" b="0" i="0" dirty="0">
              <a:solidFill>
                <a:schemeClr val="bg1"/>
              </a:solidFill>
              <a:effectLst/>
            </a:endParaRPr>
          </a:p>
          <a:p>
            <a:pPr algn="l" rtl="0" fontAlgn="base"/>
            <a:r>
              <a:rPr lang="en-US" sz="2800" dirty="0">
                <a:solidFill>
                  <a:schemeClr val="bg1"/>
                </a:solidFill>
              </a:rPr>
              <a:t>Can I</a:t>
            </a:r>
            <a:r>
              <a:rPr lang="en-US" sz="2800" b="0" i="0" dirty="0">
                <a:solidFill>
                  <a:schemeClr val="bg1"/>
                </a:solidFill>
                <a:effectLst/>
              </a:rPr>
              <a:t> make a presentation?   No, but you can upload a 2-minute video </a:t>
            </a:r>
            <a:r>
              <a:rPr lang="en-US" sz="2800" dirty="0">
                <a:solidFill>
                  <a:schemeClr val="bg1"/>
                </a:solidFill>
              </a:rPr>
              <a:t>in your </a:t>
            </a:r>
            <a:r>
              <a:rPr lang="en-US" sz="2800" b="0" i="0" dirty="0">
                <a:solidFill>
                  <a:schemeClr val="bg1"/>
                </a:solidFill>
                <a:effectLst/>
              </a:rPr>
              <a:t>application. </a:t>
            </a:r>
          </a:p>
          <a:p>
            <a:pPr algn="l" rtl="0" fontAlgn="base"/>
            <a:endParaRPr lang="en-US" sz="2800" dirty="0">
              <a:solidFill>
                <a:schemeClr val="bg1"/>
              </a:solidFill>
            </a:endParaRPr>
          </a:p>
          <a:p>
            <a:pPr algn="l" rtl="0" fontAlgn="base"/>
            <a:r>
              <a:rPr lang="en-US" sz="2800" b="0" i="0" dirty="0">
                <a:solidFill>
                  <a:schemeClr val="bg1"/>
                </a:solidFill>
                <a:effectLst/>
              </a:rPr>
              <a:t>Who will review applications?  Staff will do first review, then Grants Committee will review and make funding recommendations to Advisory Board.</a:t>
            </a:r>
          </a:p>
          <a:p>
            <a:pPr algn="l" rtl="0" fontAlgn="base"/>
            <a:endParaRPr lang="en-US" sz="2800" b="0" i="0" dirty="0">
              <a:solidFill>
                <a:schemeClr val="bg1"/>
              </a:solidFill>
              <a:effectLst/>
            </a:endParaRPr>
          </a:p>
          <a:p>
            <a:endParaRPr lang="en-US" sz="3200" b="0" i="0" dirty="0">
              <a:solidFill>
                <a:schemeClr val="bg1"/>
              </a:solidFill>
              <a:effectLst/>
            </a:endParaRPr>
          </a:p>
          <a:p>
            <a:r>
              <a:rPr lang="en-US" sz="3200" b="0" i="0" dirty="0">
                <a:solidFill>
                  <a:srgbClr val="000000"/>
                </a:solidFill>
                <a:effectLst/>
              </a:rPr>
              <a:t> </a:t>
            </a: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49513988"/>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46CF5-329F-10C0-8C2F-326867CF9A5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BF81AAE-46B6-20A4-945E-2C4E93266249}"/>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B05955C1-C654-2318-FFC0-E0F0ADA4FF4A}"/>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30F5E381-5F9F-7050-A36E-723626B39EB7}"/>
              </a:ext>
            </a:extLst>
          </p:cNvPr>
          <p:cNvSpPr txBox="1"/>
          <p:nvPr/>
        </p:nvSpPr>
        <p:spPr>
          <a:xfrm>
            <a:off x="830175" y="1613703"/>
            <a:ext cx="9606116" cy="6863417"/>
          </a:xfrm>
          <a:prstGeom prst="rect">
            <a:avLst/>
          </a:prstGeom>
          <a:noFill/>
        </p:spPr>
        <p:txBody>
          <a:bodyPr wrap="square" rtlCol="0">
            <a:spAutoFit/>
          </a:bodyPr>
          <a:lstStyle/>
          <a:p>
            <a:pPr algn="l" rtl="0" fontAlgn="base"/>
            <a:r>
              <a:rPr lang="en-US" sz="2800" b="0" i="0" dirty="0">
                <a:solidFill>
                  <a:schemeClr val="bg1"/>
                </a:solidFill>
                <a:effectLst/>
              </a:rPr>
              <a:t>Is this a reimbursable grant?  No – the full grant amount will be paid in early October 2025.</a:t>
            </a:r>
          </a:p>
          <a:p>
            <a:pPr algn="l" rtl="0" fontAlgn="base"/>
            <a:endParaRPr lang="en-US" sz="2800" dirty="0">
              <a:solidFill>
                <a:schemeClr val="bg1"/>
              </a:solidFill>
            </a:endParaRPr>
          </a:p>
          <a:p>
            <a:pPr algn="l" rtl="0" fontAlgn="base"/>
            <a:r>
              <a:rPr lang="en-US" sz="2800" b="0" i="0" dirty="0">
                <a:solidFill>
                  <a:schemeClr val="bg1"/>
                </a:solidFill>
                <a:effectLst/>
              </a:rPr>
              <a:t>Is it necessary for us to raise matching funds?  No</a:t>
            </a:r>
          </a:p>
          <a:p>
            <a:pPr algn="l" rtl="0" fontAlgn="base"/>
            <a:endParaRPr lang="en-US" sz="2800" dirty="0">
              <a:solidFill>
                <a:schemeClr val="bg1"/>
              </a:solidFill>
            </a:endParaRPr>
          </a:p>
          <a:p>
            <a:pPr algn="l" rtl="0" fontAlgn="base"/>
            <a:r>
              <a:rPr lang="en-US" sz="2800" b="0" i="0" dirty="0">
                <a:solidFill>
                  <a:schemeClr val="bg1"/>
                </a:solidFill>
                <a:effectLst/>
              </a:rPr>
              <a:t>Can we apply for a multi-year grant?  No – the grant period is only one year.</a:t>
            </a:r>
          </a:p>
          <a:p>
            <a:pPr algn="l" rtl="0" fontAlgn="base"/>
            <a:endParaRPr lang="en-US" sz="2800" dirty="0">
              <a:solidFill>
                <a:schemeClr val="bg1"/>
              </a:solidFill>
            </a:endParaRPr>
          </a:p>
          <a:p>
            <a:pPr algn="l" rtl="0" fontAlgn="base"/>
            <a:r>
              <a:rPr lang="en-US" sz="2800" b="0" i="0" dirty="0">
                <a:solidFill>
                  <a:schemeClr val="bg1"/>
                </a:solidFill>
                <a:effectLst/>
              </a:rPr>
              <a:t>Can we submit a capital request?  Contact Julie about this.</a:t>
            </a:r>
          </a:p>
          <a:p>
            <a:pPr algn="l" rtl="0" fontAlgn="base"/>
            <a:endParaRPr lang="en-US" sz="2800" dirty="0">
              <a:solidFill>
                <a:schemeClr val="bg1"/>
              </a:solidFill>
            </a:endParaRPr>
          </a:p>
          <a:p>
            <a:endParaRPr lang="en-US" sz="3200" b="0" i="0" dirty="0">
              <a:solidFill>
                <a:schemeClr val="bg1"/>
              </a:solidFill>
              <a:effectLst/>
            </a:endParaRPr>
          </a:p>
          <a:p>
            <a:r>
              <a:rPr lang="en-US" sz="3200" b="0" i="0" dirty="0">
                <a:solidFill>
                  <a:srgbClr val="000000"/>
                </a:solidFill>
                <a:effectLst/>
              </a:rPr>
              <a:t> </a:t>
            </a: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45110378"/>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175BD-886F-608C-2811-5051AD4F634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E0170F7-A724-294C-5061-B259630C227F}"/>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CBB9CA83-2080-65BD-0BEE-F20BBBB432F6}"/>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C6E99B6E-E6A6-5826-4158-3DCBC868CDF5}"/>
              </a:ext>
            </a:extLst>
          </p:cNvPr>
          <p:cNvSpPr txBox="1"/>
          <p:nvPr/>
        </p:nvSpPr>
        <p:spPr>
          <a:xfrm>
            <a:off x="912301" y="1662865"/>
            <a:ext cx="9606116" cy="4185761"/>
          </a:xfrm>
          <a:prstGeom prst="rect">
            <a:avLst/>
          </a:prstGeom>
          <a:noFill/>
        </p:spPr>
        <p:txBody>
          <a:bodyPr wrap="square" rtlCol="0">
            <a:spAutoFit/>
          </a:bodyPr>
          <a:lstStyle/>
          <a:p>
            <a:pPr algn="l" rtl="0" fontAlgn="base"/>
            <a:r>
              <a:rPr lang="en-US" sz="6600" dirty="0">
                <a:solidFill>
                  <a:schemeClr val="bg1"/>
                </a:solidFill>
              </a:rPr>
              <a:t>Additional Questions?</a:t>
            </a:r>
            <a:endParaRPr lang="en-US" sz="6600" b="0" i="0" dirty="0">
              <a:solidFill>
                <a:schemeClr val="bg1"/>
              </a:solidFill>
              <a:effectLst/>
            </a:endParaRPr>
          </a:p>
          <a:p>
            <a:endParaRPr lang="en-US" sz="7200" b="0" i="0" dirty="0">
              <a:solidFill>
                <a:schemeClr val="bg1"/>
              </a:solidFill>
              <a:effectLst/>
            </a:endParaRPr>
          </a:p>
          <a:p>
            <a:r>
              <a:rPr lang="en-US" sz="3200" b="0" i="0" dirty="0">
                <a:solidFill>
                  <a:srgbClr val="000000"/>
                </a:solidFill>
                <a:effectLst/>
              </a:rPr>
              <a:t> </a:t>
            </a: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13907142"/>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9C70A4-885D-4567-2B09-8A1DA05D348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p:cNvSpPr/>
          <p:nvPr/>
        </p:nvSpPr>
        <p:spPr>
          <a:xfrm>
            <a:off x="830175" y="570611"/>
            <a:ext cx="10478291" cy="830997"/>
          </a:xfrm>
          <a:prstGeom prst="rect">
            <a:avLst/>
          </a:prstGeom>
        </p:spPr>
        <p:txBody>
          <a:bodyPr wrap="square" lIns="91440" tIns="45720" rIns="91440" bIns="45720" anchor="t">
            <a:spAutoFit/>
          </a:bodyPr>
          <a:lstStyle/>
          <a:p>
            <a:r>
              <a:rPr lang="nl-NL" sz="4800" b="1" dirty="0">
                <a:solidFill>
                  <a:schemeClr val="bg1"/>
                </a:solidFill>
                <a:latin typeface="Verdana" panose="020B0604030504040204" pitchFamily="34" charset="0"/>
                <a:ea typeface="Verdana" panose="020B0604030504040204" pitchFamily="34" charset="0"/>
                <a:cs typeface="Verdana" panose="020B0604030504040204" pitchFamily="34" charset="0"/>
              </a:rPr>
              <a:t>Agenda</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6195B52-029D-F72D-F0E0-150A25C872D0}"/>
              </a:ext>
            </a:extLst>
          </p:cNvPr>
          <p:cNvSpPr txBox="1"/>
          <p:nvPr/>
        </p:nvSpPr>
        <p:spPr>
          <a:xfrm>
            <a:off x="1142199" y="2203051"/>
            <a:ext cx="8516949" cy="3785652"/>
          </a:xfrm>
          <a:prstGeom prst="rect">
            <a:avLst/>
          </a:prstGeom>
          <a:noFill/>
        </p:spPr>
        <p:txBody>
          <a:bodyPr wrap="square" rtlCol="0">
            <a:spAutoFit/>
          </a:bodyPr>
          <a:lstStyle/>
          <a:p>
            <a:r>
              <a:rPr lang="en-US" sz="6000" dirty="0">
                <a:solidFill>
                  <a:schemeClr val="bg1"/>
                </a:solidFill>
              </a:rPr>
              <a:t>Welcome</a:t>
            </a:r>
          </a:p>
          <a:p>
            <a:r>
              <a:rPr lang="en-US" sz="6000" dirty="0">
                <a:solidFill>
                  <a:schemeClr val="bg1"/>
                </a:solidFill>
              </a:rPr>
              <a:t>Application Parameters</a:t>
            </a:r>
          </a:p>
          <a:p>
            <a:r>
              <a:rPr lang="en-US" sz="6000" dirty="0">
                <a:solidFill>
                  <a:schemeClr val="bg1"/>
                </a:solidFill>
              </a:rPr>
              <a:t>Q&amp;A</a:t>
            </a:r>
          </a:p>
          <a:p>
            <a:r>
              <a:rPr lang="en-US" sz="6000" dirty="0">
                <a:solidFill>
                  <a:schemeClr val="bg1"/>
                </a:solidFill>
              </a:rPr>
              <a:t>Women’s Fund Updates</a:t>
            </a:r>
          </a:p>
        </p:txBody>
      </p:sp>
    </p:spTree>
    <p:extLst>
      <p:ext uri="{BB962C8B-B14F-4D97-AF65-F5344CB8AC3E}">
        <p14:creationId xmlns:p14="http://schemas.microsoft.com/office/powerpoint/2010/main" val="969765810"/>
      </p:ext>
    </p:extLst>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088E16-A982-A2FF-13FA-FB7CDB771FB0}"/>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p:cNvSpPr/>
          <p:nvPr/>
        </p:nvSpPr>
        <p:spPr>
          <a:xfrm>
            <a:off x="830175" y="570611"/>
            <a:ext cx="10478291" cy="830997"/>
          </a:xfrm>
          <a:prstGeom prst="rect">
            <a:avLst/>
          </a:prstGeom>
        </p:spPr>
        <p:txBody>
          <a:bodyPr wrap="square" lIns="91440" tIns="45720" rIns="91440" bIns="45720" anchor="t">
            <a:spAutoFit/>
          </a:bodyPr>
          <a:lstStyle/>
          <a:p>
            <a:r>
              <a:rPr lang="nl-NL" sz="4800" b="1" dirty="0">
                <a:solidFill>
                  <a:schemeClr val="bg1"/>
                </a:solidFill>
                <a:latin typeface="Verdana" panose="020B0604030504040204" pitchFamily="34" charset="0"/>
                <a:ea typeface="Verdana" panose="020B0604030504040204" pitchFamily="34" charset="0"/>
                <a:cs typeface="Verdana" panose="020B0604030504040204" pitchFamily="34" charset="0"/>
              </a:rPr>
              <a:t>Women’s Fund Updates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830175" y="1972219"/>
            <a:ext cx="10666607" cy="1815882"/>
          </a:xfrm>
          <a:prstGeom prst="rect">
            <a:avLst/>
          </a:prstGeom>
          <a:noFill/>
        </p:spPr>
        <p:txBody>
          <a:bodyPr wrap="square" rtlCol="0">
            <a:spAutoFit/>
          </a:bodyPr>
          <a:lstStyle/>
          <a:p>
            <a:pPr>
              <a:spcBef>
                <a:spcPts val="1200"/>
              </a:spcBef>
              <a:spcAft>
                <a:spcPts val="1200"/>
              </a:spcAft>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State of Women in Central Indiana Report </a:t>
            </a:r>
          </a:p>
          <a:p>
            <a:pPr>
              <a:spcBef>
                <a:spcPts val="1200"/>
              </a:spcBef>
              <a:spcAft>
                <a:spcPts val="1200"/>
              </a:spcAft>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Move toward advocacy</a:t>
            </a:r>
          </a:p>
          <a:p>
            <a:pPr>
              <a:spcBef>
                <a:spcPts val="1200"/>
              </a:spcBef>
              <a:spcAft>
                <a:spcPts val="1200"/>
              </a:spcAft>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Power of Women – November 6, 2025</a:t>
            </a:r>
          </a:p>
        </p:txBody>
      </p:sp>
    </p:spTree>
    <p:extLst>
      <p:ext uri="{BB962C8B-B14F-4D97-AF65-F5344CB8AC3E}">
        <p14:creationId xmlns:p14="http://schemas.microsoft.com/office/powerpoint/2010/main" val="3703198069"/>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762F6-1CC7-05D4-38EE-45DC0B07D276}"/>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p:cNvSpPr/>
          <p:nvPr/>
        </p:nvSpPr>
        <p:spPr>
          <a:xfrm>
            <a:off x="830175" y="570611"/>
            <a:ext cx="7399425" cy="2308324"/>
          </a:xfrm>
          <a:prstGeom prst="rect">
            <a:avLst/>
          </a:prstGeom>
        </p:spPr>
        <p:txBody>
          <a:bodyPr wrap="square" lIns="91440" tIns="45720" rIns="91440" bIns="45720" anchor="t">
            <a:spAutoFit/>
          </a:bodyPr>
          <a:lstStyle/>
          <a:p>
            <a:r>
              <a:rPr lang="nl-NL" sz="4800" b="1" dirty="0">
                <a:solidFill>
                  <a:schemeClr val="bg1"/>
                </a:solidFill>
                <a:latin typeface="Verdana" panose="020B0604030504040204" pitchFamily="34" charset="0"/>
                <a:ea typeface="Verdana" panose="020B0604030504040204" pitchFamily="34" charset="0"/>
                <a:cs typeface="Verdana" panose="020B0604030504040204" pitchFamily="34" charset="0"/>
              </a:rPr>
              <a:t>Thank you for your work with women and girls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9267624"/>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B11D8-667C-1FA2-867E-A900194740A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CD1AA97-8023-7DC9-D7C8-5A050396214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25842A1-9ED9-E752-E51A-12AC3B0FEDD2}"/>
              </a:ext>
            </a:extLst>
          </p:cNvPr>
          <p:cNvSpPr/>
          <p:nvPr/>
        </p:nvSpPr>
        <p:spPr>
          <a:xfrm>
            <a:off x="830175" y="570611"/>
            <a:ext cx="10478291"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800" b="1" dirty="0">
                <a:solidFill>
                  <a:prstClr val="white"/>
                </a:solidFill>
                <a:latin typeface="Verdana" panose="020B0604030504040204" pitchFamily="34" charset="0"/>
                <a:ea typeface="Verdana" panose="020B0604030504040204" pitchFamily="34" charset="0"/>
                <a:cs typeface="Verdana" panose="020B0604030504040204" pitchFamily="34" charset="0"/>
              </a:rPr>
              <a:t>Our Mission</a:t>
            </a:r>
            <a:endPar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28544841-FA2A-09FC-4D85-B5180DC2A8B8}"/>
              </a:ext>
            </a:extLst>
          </p:cNvPr>
          <p:cNvSpPr txBox="1"/>
          <p:nvPr/>
        </p:nvSpPr>
        <p:spPr>
          <a:xfrm>
            <a:off x="830175" y="2112550"/>
            <a:ext cx="10666607" cy="5416868"/>
          </a:xfrm>
          <a:prstGeom prst="rect">
            <a:avLst/>
          </a:prstGeom>
          <a:noFill/>
        </p:spPr>
        <p:txBody>
          <a:bodyPr wrap="square" rtlCol="0">
            <a:spAutoFit/>
          </a:bodyPr>
          <a:lstStyle/>
          <a:p>
            <a:pPr marL="0" marR="0">
              <a:buNone/>
            </a:pPr>
            <a:r>
              <a:rPr lang="en-US" sz="2800" kern="100" dirty="0">
                <a:solidFill>
                  <a:schemeClr val="bg1"/>
                </a:solidFill>
                <a:effectLst/>
                <a:ea typeface="Aptos" panose="020B0004020202020204" pitchFamily="34" charset="0"/>
                <a:cs typeface="Times New Roman" panose="02020603050405020304" pitchFamily="18" charset="0"/>
              </a:rPr>
              <a:t>Women’s Fund of Central Indiana envisions an Indiana where all who identify as women and girls exercise full power to decide how to live their lives. We answer the call of community by investing in systems change, advocating for women’s rights, and building collective power for women and girls.  </a:t>
            </a:r>
          </a:p>
          <a:p>
            <a:pPr marL="0" marR="0">
              <a:buNone/>
            </a:pPr>
            <a:r>
              <a:rPr lang="en-US" sz="2800" kern="100" dirty="0">
                <a:solidFill>
                  <a:schemeClr val="bg1"/>
                </a:solidFill>
                <a:effectLst/>
                <a:ea typeface="Aptos" panose="020B0004020202020204" pitchFamily="34" charset="0"/>
                <a:cs typeface="Times New Roman" panose="02020603050405020304" pitchFamily="18" charset="0"/>
              </a:rPr>
              <a:t>​</a:t>
            </a:r>
          </a:p>
          <a:p>
            <a:pPr marL="0" marR="0"/>
            <a:r>
              <a:rPr lang="en-US" sz="2800" kern="100" dirty="0">
                <a:solidFill>
                  <a:schemeClr val="bg1"/>
                </a:solidFill>
                <a:effectLst/>
                <a:ea typeface="Aptos" panose="020B0004020202020204" pitchFamily="34" charset="0"/>
                <a:cs typeface="Times New Roman" panose="02020603050405020304" pitchFamily="18" charset="0"/>
              </a:rPr>
              <a:t>We execute this mission by funding organizations, galvanizing philanthropic networks, fighting for policy change, and providing data-informed resources for Indiana.</a:t>
            </a:r>
          </a:p>
          <a:p>
            <a:pPr>
              <a:spcBef>
                <a:spcPts val="1200"/>
              </a:spcBef>
              <a:spcAft>
                <a:spcPts val="1200"/>
              </a:spcAft>
            </a:pPr>
            <a:endParaRPr lang="en-US" sz="4000" dirty="0">
              <a:solidFill>
                <a:schemeClr val="bg1"/>
              </a:solidFill>
            </a:endParaRPr>
          </a:p>
          <a:p>
            <a:pPr marL="0" marR="0" lvl="0" indent="0" algn="l" defTabSz="914400" rtl="0" eaLnBrk="1" fontAlgn="auto" latinLnBrk="0" hangingPunct="1">
              <a:lnSpc>
                <a:spcPct val="100000"/>
              </a:lnSpc>
              <a:spcBef>
                <a:spcPts val="1200"/>
              </a:spcBef>
              <a:spcAft>
                <a:spcPts val="120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0344939"/>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8FF3FB-2AB9-F416-F0B9-424172A5FED4}"/>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p:cNvSpPr/>
          <p:nvPr/>
        </p:nvSpPr>
        <p:spPr>
          <a:xfrm>
            <a:off x="830175" y="570611"/>
            <a:ext cx="10478291"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800" b="1" dirty="0">
                <a:solidFill>
                  <a:prstClr val="white"/>
                </a:solidFill>
                <a:latin typeface="Verdana" panose="020B0604030504040204" pitchFamily="34" charset="0"/>
                <a:ea typeface="Verdana" panose="020B0604030504040204" pitchFamily="34" charset="0"/>
                <a:cs typeface="Verdana" panose="020B0604030504040204" pitchFamily="34" charset="0"/>
              </a:rPr>
              <a:t>Application Parameters</a:t>
            </a:r>
            <a:endPar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830175" y="1606036"/>
            <a:ext cx="10666607" cy="4678204"/>
          </a:xfrm>
          <a:prstGeom prst="rect">
            <a:avLst/>
          </a:prstGeom>
          <a:noFill/>
        </p:spPr>
        <p:txBody>
          <a:bodyPr wrap="square" rtlCol="0">
            <a:spAutoFit/>
          </a:bodyPr>
          <a:lstStyle/>
          <a:p>
            <a:pPr marL="285750" indent="-285750">
              <a:buFont typeface="Arial" panose="020B0604020202020204" pitchFamily="34" charset="0"/>
              <a:buChar char="•"/>
            </a:pPr>
            <a:r>
              <a:rPr lang="en-US" sz="2400" b="0" i="0" u="none" strike="noStrike" baseline="0" dirty="0">
                <a:solidFill>
                  <a:schemeClr val="bg1"/>
                </a:solidFill>
                <a:latin typeface="Calibri" panose="020F0502020204030204" pitchFamily="34" charset="0"/>
              </a:rPr>
              <a:t>8 county Central Indiana area</a:t>
            </a:r>
          </a:p>
          <a:p>
            <a:pPr marL="285750" indent="-285750">
              <a:buFont typeface="Arial" panose="020B0604020202020204" pitchFamily="34" charset="0"/>
              <a:buChar char="•"/>
            </a:pPr>
            <a:r>
              <a:rPr lang="en-US" sz="2400" dirty="0">
                <a:solidFill>
                  <a:schemeClr val="bg1"/>
                </a:solidFill>
                <a:latin typeface="Calibri" panose="020F0502020204030204" pitchFamily="34" charset="0"/>
              </a:rPr>
              <a:t>P</a:t>
            </a:r>
            <a:r>
              <a:rPr lang="en-US" sz="2400" b="0" i="0" u="none" strike="noStrike" baseline="0" dirty="0">
                <a:solidFill>
                  <a:schemeClr val="bg1"/>
                </a:solidFill>
                <a:latin typeface="Calibri" panose="020F0502020204030204" pitchFamily="34" charset="0"/>
              </a:rPr>
              <a:t>articularly interested in:</a:t>
            </a:r>
          </a:p>
          <a:p>
            <a:pPr marL="742950" lvl="1" indent="-285750">
              <a:buFont typeface="Arial" panose="020B0604020202020204" pitchFamily="34" charset="0"/>
              <a:buChar char="•"/>
            </a:pPr>
            <a:r>
              <a:rPr lang="en-US" sz="2400" b="0" i="0" u="none" strike="noStrike" baseline="0" dirty="0">
                <a:solidFill>
                  <a:schemeClr val="bg1"/>
                </a:solidFill>
                <a:latin typeface="Calibri" panose="020F0502020204030204" pitchFamily="34" charset="0"/>
              </a:rPr>
              <a:t>Breaking negative cycles and supporting economic stability and upward mobility</a:t>
            </a:r>
          </a:p>
          <a:p>
            <a:pPr marL="742950" lvl="1" indent="-285750">
              <a:buFont typeface="Arial" panose="020B0604020202020204" pitchFamily="34" charset="0"/>
              <a:buChar char="•"/>
            </a:pPr>
            <a:r>
              <a:rPr lang="en-US" sz="2400" b="0" i="0" u="none" strike="noStrike" baseline="0" dirty="0">
                <a:solidFill>
                  <a:schemeClr val="bg1"/>
                </a:solidFill>
                <a:latin typeface="Calibri" panose="020F0502020204030204" pitchFamily="34" charset="0"/>
              </a:rPr>
              <a:t>Health for women and girls, with specific emphasis on reproductive health, infant and maternal mortality and mental health </a:t>
            </a:r>
            <a:endParaRPr lang="en-US" sz="2400" dirty="0">
              <a:solidFill>
                <a:schemeClr val="bg1"/>
              </a:solidFill>
              <a:latin typeface="Calibri" panose="020F0502020204030204" pitchFamily="34" charset="0"/>
            </a:endParaRPr>
          </a:p>
          <a:p>
            <a:pPr marL="742950" lvl="1" indent="-285750">
              <a:buFont typeface="Arial" panose="020B0604020202020204" pitchFamily="34" charset="0"/>
              <a:buChar char="•"/>
            </a:pPr>
            <a:r>
              <a:rPr lang="en-US" sz="2400" b="0" i="0" u="none" strike="noStrike" baseline="0" dirty="0">
                <a:solidFill>
                  <a:schemeClr val="bg1"/>
                </a:solidFill>
                <a:latin typeface="Calibri" panose="020F0502020204030204" pitchFamily="34" charset="0"/>
              </a:rPr>
              <a:t>Girls’ programming - asset-based and demonstrated impact</a:t>
            </a:r>
            <a:endParaRPr lang="en-US" sz="2400" dirty="0">
              <a:solidFill>
                <a:schemeClr val="bg1"/>
              </a:solidFill>
              <a:latin typeface="Calibri" panose="020F0502020204030204" pitchFamily="34" charset="0"/>
            </a:endParaRPr>
          </a:p>
          <a:p>
            <a:pPr marL="742950" lvl="1" indent="-285750">
              <a:buFont typeface="Arial" panose="020B0604020202020204" pitchFamily="34" charset="0"/>
              <a:buChar char="•"/>
            </a:pPr>
            <a:r>
              <a:rPr lang="en-US" sz="2400" b="0" i="0" u="none" strike="noStrike" baseline="0" dirty="0">
                <a:solidFill>
                  <a:schemeClr val="bg1"/>
                </a:solidFill>
                <a:latin typeface="Calibri" panose="020F0502020204030204" pitchFamily="34" charset="0"/>
              </a:rPr>
              <a:t>Small, grassroots organizations with revenues &lt;$250,000 led by and serve women/girls of color</a:t>
            </a:r>
          </a:p>
          <a:p>
            <a:pPr marL="285750" indent="-285750">
              <a:buFont typeface="Arial" panose="020B0604020202020204" pitchFamily="34" charset="0"/>
              <a:buChar char="•"/>
            </a:pPr>
            <a:r>
              <a:rPr lang="en-US" sz="2400" b="0" i="0" u="none" strike="noStrike" baseline="0" dirty="0">
                <a:solidFill>
                  <a:schemeClr val="bg1"/>
                </a:solidFill>
                <a:latin typeface="Calibri" panose="020F0502020204030204" pitchFamily="34" charset="0"/>
              </a:rPr>
              <a:t>Organizations whose mission is women/girls can apply for operating support. Others can apply for project/program support. </a:t>
            </a:r>
          </a:p>
          <a:p>
            <a:pPr marL="0" marR="0" lvl="0" indent="0" algn="l" defTabSz="914400" rtl="0" eaLnBrk="1" fontAlgn="auto" latinLnBrk="0" hangingPunct="1">
              <a:lnSpc>
                <a:spcPct val="100000"/>
              </a:lnSpc>
              <a:spcBef>
                <a:spcPts val="1200"/>
              </a:spcBef>
              <a:spcAft>
                <a:spcPts val="120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375238"/>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7A3C3-F22A-93CC-899C-2CBC65E31BE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E3EF148-F7ED-4F75-6309-33E1729C9A70}"/>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D0E9228-7F6B-4764-4329-9F3A19B2A66C}"/>
              </a:ext>
            </a:extLst>
          </p:cNvPr>
          <p:cNvSpPr/>
          <p:nvPr/>
        </p:nvSpPr>
        <p:spPr>
          <a:xfrm>
            <a:off x="830175" y="570611"/>
            <a:ext cx="10478291"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800" b="1" dirty="0">
                <a:solidFill>
                  <a:prstClr val="white"/>
                </a:solidFill>
                <a:latin typeface="Verdana" panose="020B0604030504040204" pitchFamily="34" charset="0"/>
                <a:ea typeface="Verdana" panose="020B0604030504040204" pitchFamily="34" charset="0"/>
                <a:cs typeface="Verdana" panose="020B0604030504040204" pitchFamily="34" charset="0"/>
              </a:rPr>
              <a:t>Application Parameters</a:t>
            </a:r>
            <a:endPar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7F7CEF0F-BB24-3BF3-A212-5D37D723CB43}"/>
              </a:ext>
            </a:extLst>
          </p:cNvPr>
          <p:cNvSpPr txBox="1"/>
          <p:nvPr/>
        </p:nvSpPr>
        <p:spPr>
          <a:xfrm>
            <a:off x="904568" y="2144645"/>
            <a:ext cx="9606116" cy="3970318"/>
          </a:xfrm>
          <a:prstGeom prst="rect">
            <a:avLst/>
          </a:prstGeom>
          <a:noFill/>
        </p:spPr>
        <p:txBody>
          <a:bodyPr wrap="square" rtlCol="0">
            <a:spAutoFit/>
          </a:bodyPr>
          <a:lstStyle/>
          <a:p>
            <a:pPr marL="285750" indent="-285750">
              <a:buFont typeface="Arial" panose="020B0604020202020204" pitchFamily="34" charset="0"/>
              <a:buChar char="•"/>
            </a:pPr>
            <a:r>
              <a:rPr lang="en-US" sz="2800" b="0" i="0" u="none" strike="noStrike" baseline="0" dirty="0">
                <a:solidFill>
                  <a:schemeClr val="bg1"/>
                </a:solidFill>
                <a:latin typeface="Calibri" panose="020F0502020204030204" pitchFamily="34" charset="0"/>
              </a:rPr>
              <a:t>Gender-specific efforts</a:t>
            </a:r>
          </a:p>
          <a:p>
            <a:pPr marL="285750" indent="-285750">
              <a:buFont typeface="Arial" panose="020B0604020202020204" pitchFamily="34" charset="0"/>
              <a:buChar char="•"/>
            </a:pPr>
            <a:r>
              <a:rPr lang="en-US" sz="2800" b="0" i="0" u="none" strike="noStrike" baseline="0" dirty="0">
                <a:solidFill>
                  <a:schemeClr val="bg1"/>
                </a:solidFill>
                <a:latin typeface="Calibri" panose="020F0502020204030204" pitchFamily="34" charset="0"/>
              </a:rPr>
              <a:t>2024 Women’s Fund grantees are NOT eligible to apply unless organizational revenues were less than $250,000. </a:t>
            </a:r>
          </a:p>
          <a:p>
            <a:pPr marL="285750" indent="-285750">
              <a:buFont typeface="Arial" panose="020B0604020202020204" pitchFamily="34" charset="0"/>
              <a:buChar char="•"/>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2025 Women in Health Collaborative Fund grantees can apply.</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0" i="0" u="none" strike="noStrike" baseline="0" dirty="0">
                <a:solidFill>
                  <a:schemeClr val="bg1"/>
                </a:solidFill>
                <a:latin typeface="Calibri" panose="020F0502020204030204" pitchFamily="34" charset="0"/>
              </a:rPr>
              <a:t>Maximum request: $25,000. </a:t>
            </a:r>
          </a:p>
          <a:p>
            <a:pPr marL="285750" indent="-285750">
              <a:buFont typeface="Arial" panose="020B0604020202020204" pitchFamily="34" charset="0"/>
              <a:buChar char="•"/>
            </a:pPr>
            <a:r>
              <a:rPr lang="en-US" sz="2800" dirty="0">
                <a:solidFill>
                  <a:schemeClr val="bg1"/>
                </a:solidFill>
                <a:latin typeface="Calibri" panose="020F0502020204030204" pitchFamily="34" charset="0"/>
              </a:rPr>
              <a:t>Only fund </a:t>
            </a:r>
            <a:r>
              <a:rPr lang="en-US" sz="2800" b="0" i="0" u="none" strike="noStrike" baseline="0" dirty="0">
                <a:solidFill>
                  <a:schemeClr val="bg1"/>
                </a:solidFill>
                <a:latin typeface="Calibri" panose="020F0502020204030204" pitchFamily="34" charset="0"/>
              </a:rPr>
              <a:t>501(c)(3) not-for-profit organizations.</a:t>
            </a:r>
          </a:p>
          <a:p>
            <a:pPr marL="285750" indent="-285750">
              <a:buFont typeface="Arial" panose="020B0604020202020204" pitchFamily="34" charset="0"/>
              <a:buChar char="•"/>
            </a:pPr>
            <a:r>
              <a:rPr lang="en-US" sz="2800" b="0" i="0" u="none" strike="noStrike" baseline="0" dirty="0">
                <a:solidFill>
                  <a:schemeClr val="bg1"/>
                </a:solidFill>
                <a:latin typeface="Calibri" panose="020F0502020204030204" pitchFamily="34" charset="0"/>
              </a:rPr>
              <a:t>Organizations that do not have 501(c)(3) status may be able to use a fiscal sponsor. Contact Julie Koegel at </a:t>
            </a:r>
            <a:r>
              <a:rPr lang="en-US" sz="2800" b="0" i="0" u="none" strike="noStrike" baseline="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juliek@womensfund.org</a:t>
            </a:r>
            <a:r>
              <a:rPr lang="en-US" sz="2800" b="0" i="0" u="none" strike="noStrike" baseline="0" dirty="0">
                <a:solidFill>
                  <a:schemeClr val="bg1"/>
                </a:solidFill>
                <a:latin typeface="Calibri" panose="020F0502020204030204" pitchFamily="34" charset="0"/>
              </a:rPr>
              <a:t> to discuss.</a:t>
            </a:r>
          </a:p>
        </p:txBody>
      </p:sp>
    </p:spTree>
    <p:extLst>
      <p:ext uri="{BB962C8B-B14F-4D97-AF65-F5344CB8AC3E}">
        <p14:creationId xmlns:p14="http://schemas.microsoft.com/office/powerpoint/2010/main" val="3872746418"/>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E086D-3673-0089-6EC6-9C90A3E89F7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70610F2-FEDD-58D2-0FEC-424A5F71FE1F}"/>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3E4CE55-FA58-89E0-0D27-844BD5E99457}"/>
              </a:ext>
            </a:extLst>
          </p:cNvPr>
          <p:cNvSpPr/>
          <p:nvPr/>
        </p:nvSpPr>
        <p:spPr>
          <a:xfrm>
            <a:off x="830175" y="570611"/>
            <a:ext cx="10478291"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800" b="1" dirty="0">
                <a:solidFill>
                  <a:prstClr val="white"/>
                </a:solidFill>
                <a:latin typeface="Verdana" panose="020B0604030504040204" pitchFamily="34" charset="0"/>
                <a:ea typeface="Verdana" panose="020B0604030504040204" pitchFamily="34" charset="0"/>
                <a:cs typeface="Verdana" panose="020B0604030504040204" pitchFamily="34" charset="0"/>
              </a:rPr>
              <a:t>Application Parameters</a:t>
            </a:r>
            <a:endPar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E5F87229-3687-D994-AC00-6B82BAF5AFDB}"/>
              </a:ext>
            </a:extLst>
          </p:cNvPr>
          <p:cNvSpPr txBox="1"/>
          <p:nvPr/>
        </p:nvSpPr>
        <p:spPr>
          <a:xfrm>
            <a:off x="904568" y="2144645"/>
            <a:ext cx="9606116" cy="477053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effectLst/>
                <a:latin typeface="Calibri" panose="020F0502020204030204" pitchFamily="34" charset="0"/>
                <a:ea typeface="Times New Roman" panose="02020603050405020304" pitchFamily="18" charset="0"/>
              </a:rPr>
              <a:t>Do not </a:t>
            </a:r>
            <a:r>
              <a:rPr lang="en-US" sz="2800" dirty="0">
                <a:solidFill>
                  <a:schemeClr val="bg1"/>
                </a:solidFill>
                <a:latin typeface="Calibri" panose="020F0502020204030204" pitchFamily="34" charset="0"/>
                <a:ea typeface="Times New Roman" panose="02020603050405020304" pitchFamily="18" charset="0"/>
              </a:rPr>
              <a:t>fund programs</a:t>
            </a:r>
            <a:r>
              <a:rPr lang="en-US" sz="2800" dirty="0">
                <a:solidFill>
                  <a:schemeClr val="bg1"/>
                </a:solidFill>
                <a:effectLst/>
                <a:latin typeface="Calibri" panose="020F0502020204030204" pitchFamily="34" charset="0"/>
                <a:ea typeface="Times New Roman" panose="02020603050405020304" pitchFamily="18" charset="0"/>
              </a:rPr>
              <a:t> that include prayer, the promotion of religion, religious preferences, objectives, education, and/or training.  </a:t>
            </a:r>
          </a:p>
          <a:p>
            <a:pPr marL="285750" indent="-285750">
              <a:buFont typeface="Arial" panose="020B0604020202020204" pitchFamily="34" charset="0"/>
              <a:buChar char="•"/>
            </a:pPr>
            <a:r>
              <a:rPr lang="en-US" sz="2800" dirty="0">
                <a:solidFill>
                  <a:schemeClr val="bg1"/>
                </a:solidFill>
                <a:latin typeface="Calibri" panose="020F0502020204030204" pitchFamily="34" charset="0"/>
                <a:ea typeface="Times New Roman" panose="02020603050405020304" pitchFamily="18" charset="0"/>
              </a:rPr>
              <a:t>I</a:t>
            </a:r>
            <a:r>
              <a:rPr lang="en-US" sz="2800" dirty="0">
                <a:solidFill>
                  <a:schemeClr val="bg1"/>
                </a:solidFill>
                <a:effectLst/>
                <a:latin typeface="Calibri" panose="020F0502020204030204" pitchFamily="34" charset="0"/>
                <a:ea typeface="Times New Roman" panose="02020603050405020304" pitchFamily="18" charset="0"/>
              </a:rPr>
              <a:t>ncludes distribution of materials/items that contain religious messages/verses.  </a:t>
            </a:r>
          </a:p>
          <a:p>
            <a:pPr marL="285750" indent="-285750">
              <a:buFont typeface="Arial" panose="020B0604020202020204" pitchFamily="34" charset="0"/>
              <a:buChar char="•"/>
            </a:pPr>
            <a:r>
              <a:rPr lang="en-US" sz="2800" dirty="0">
                <a:solidFill>
                  <a:schemeClr val="bg1"/>
                </a:solidFill>
                <a:effectLst/>
                <a:latin typeface="Calibri" panose="020F0502020204030204" pitchFamily="34" charset="0"/>
                <a:ea typeface="Times New Roman" panose="02020603050405020304" pitchFamily="18" charset="0"/>
              </a:rPr>
              <a:t>If organization’s mission statement is religious in nature, you must describe the role that mission and presence have in the grant activities for which you are seeking Women’s Fund support and your organization is eligible to apply for programmatic (not operating) support.</a:t>
            </a:r>
            <a:endParaRPr lang="en-US" sz="2800" dirty="0">
              <a:solidFill>
                <a:schemeClr val="bg1"/>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24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13669641"/>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67FED-A9D7-2820-2CE2-AA06AF62BEF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3A7D0BA-CBE1-DED2-7B24-379C2A0B204C}"/>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86E2A6-BBBD-BC24-715C-71EDA88F79AF}"/>
              </a:ext>
            </a:extLst>
          </p:cNvPr>
          <p:cNvSpPr/>
          <p:nvPr/>
        </p:nvSpPr>
        <p:spPr>
          <a:xfrm>
            <a:off x="830175" y="570611"/>
            <a:ext cx="10478291"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800" b="1" dirty="0">
                <a:solidFill>
                  <a:prstClr val="white"/>
                </a:solidFill>
                <a:latin typeface="Verdana" panose="020B0604030504040204" pitchFamily="34" charset="0"/>
                <a:ea typeface="Verdana" panose="020B0604030504040204" pitchFamily="34" charset="0"/>
                <a:cs typeface="Verdana" panose="020B0604030504040204" pitchFamily="34" charset="0"/>
              </a:rPr>
              <a:t>Timeline</a:t>
            </a:r>
            <a:endPar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21690E93-10A8-A061-291E-493ACBC471C2}"/>
              </a:ext>
            </a:extLst>
          </p:cNvPr>
          <p:cNvSpPr txBox="1"/>
          <p:nvPr/>
        </p:nvSpPr>
        <p:spPr>
          <a:xfrm>
            <a:off x="904568" y="2144645"/>
            <a:ext cx="9606116" cy="2062103"/>
          </a:xfrm>
          <a:prstGeom prst="rect">
            <a:avLst/>
          </a:prstGeom>
          <a:noFill/>
        </p:spPr>
        <p:txBody>
          <a:bodyPr wrap="square" rtlCol="0">
            <a:spAutoFit/>
          </a:bodyPr>
          <a:lstStyle/>
          <a:p>
            <a:pPr marL="285750" indent="-285750">
              <a:buFont typeface="Arial" panose="020B0604020202020204" pitchFamily="34" charset="0"/>
              <a:buChar char="•"/>
            </a:pPr>
            <a:r>
              <a:rPr lang="en-US" sz="3200" b="0" i="0" u="none" strike="noStrike" baseline="0" dirty="0">
                <a:solidFill>
                  <a:schemeClr val="bg1"/>
                </a:solidFill>
                <a:latin typeface="Calibri" panose="020F0502020204030204" pitchFamily="34" charset="0"/>
              </a:rPr>
              <a:t>Application open April 1-30 at 4:00 in CICF grants portal</a:t>
            </a:r>
          </a:p>
          <a:p>
            <a:pPr marL="285750" indent="-285750">
              <a:buFont typeface="Arial" panose="020B0604020202020204" pitchFamily="34" charset="0"/>
              <a:buChar char="•"/>
            </a:pPr>
            <a:endParaRPr lang="en-US" sz="3200" b="0" i="0" u="none" strike="noStrike" baseline="0" dirty="0">
              <a:solidFill>
                <a:schemeClr val="bg1"/>
              </a:solidFill>
              <a:latin typeface="Calibri" panose="020F0502020204030204" pitchFamily="34" charset="0"/>
            </a:endParaRPr>
          </a:p>
          <a:p>
            <a:pPr marL="285750" indent="-285750">
              <a:buFont typeface="Arial" panose="020B0604020202020204" pitchFamily="34" charset="0"/>
              <a:buChar char="•"/>
            </a:pPr>
            <a:r>
              <a:rPr lang="en-US" sz="3200" dirty="0">
                <a:solidFill>
                  <a:schemeClr val="bg1"/>
                </a:solidFill>
                <a:latin typeface="Calibri" panose="020F0502020204030204" pitchFamily="34" charset="0"/>
              </a:rPr>
              <a:t>Notification of funding decisions by end of September.</a:t>
            </a:r>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69086685"/>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EBCD0-0856-A8FF-8CEB-D790A23E454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5550A6A-5F0F-EA92-FE6C-F623EEE9E279}"/>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51C7C618-95A8-B1F6-F12D-F71EFB57F7B4}"/>
              </a:ext>
            </a:extLst>
          </p:cNvPr>
          <p:cNvSpPr/>
          <p:nvPr/>
        </p:nvSpPr>
        <p:spPr>
          <a:xfrm>
            <a:off x="830175" y="570611"/>
            <a:ext cx="10478291"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Submission Instructions</a:t>
            </a:r>
            <a:endPar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C99FD766-5DA2-1619-FD4C-9520391BDE50}"/>
              </a:ext>
            </a:extLst>
          </p:cNvPr>
          <p:cNvSpPr txBox="1"/>
          <p:nvPr/>
        </p:nvSpPr>
        <p:spPr>
          <a:xfrm>
            <a:off x="830175" y="1613703"/>
            <a:ext cx="9606116" cy="4893647"/>
          </a:xfrm>
          <a:prstGeom prst="rect">
            <a:avLst/>
          </a:prstGeom>
          <a:noFill/>
        </p:spPr>
        <p:txBody>
          <a:bodyPr wrap="square" rtlCol="0">
            <a:spAutoFit/>
          </a:bodyPr>
          <a:lstStyle/>
          <a:p>
            <a:pPr marL="342900" indent="-342900" algn="l" rtl="0" fontAlgn="base">
              <a:buFont typeface="Arial" panose="020B0604020202020204" pitchFamily="34" charset="0"/>
              <a:buChar char="•"/>
            </a:pPr>
            <a:r>
              <a:rPr lang="en-US" sz="2800" dirty="0">
                <a:solidFill>
                  <a:schemeClr val="bg1"/>
                </a:solidFill>
              </a:rPr>
              <a:t>S</a:t>
            </a:r>
            <a:r>
              <a:rPr lang="en-US" sz="2800" b="0" i="0" dirty="0">
                <a:solidFill>
                  <a:schemeClr val="bg1"/>
                </a:solidFill>
                <a:effectLst/>
              </a:rPr>
              <a:t>ubmit application through CICF grants portal. </a:t>
            </a:r>
            <a:endParaRPr lang="en-US" sz="2800" dirty="0">
              <a:solidFill>
                <a:schemeClr val="bg1"/>
              </a:solidFill>
            </a:endParaRPr>
          </a:p>
          <a:p>
            <a:pPr marL="342900" indent="-342900" algn="l" rtl="0" fontAlgn="base">
              <a:buFont typeface="Arial" panose="020B0604020202020204" pitchFamily="34" charset="0"/>
              <a:buChar char="•"/>
            </a:pPr>
            <a:r>
              <a:rPr lang="en-US" sz="2800" b="0" i="0" dirty="0">
                <a:solidFill>
                  <a:schemeClr val="bg1"/>
                </a:solidFill>
                <a:effectLst/>
              </a:rPr>
              <a:t>Can start application and finish later. Once submitted, no changes can be made.  </a:t>
            </a:r>
          </a:p>
          <a:p>
            <a:pPr marL="342900" indent="-342900" algn="l" rtl="0" fontAlgn="base">
              <a:buFont typeface="Arial" panose="020B0604020202020204" pitchFamily="34" charset="0"/>
              <a:buChar char="•"/>
            </a:pPr>
            <a:r>
              <a:rPr lang="en-US" sz="2800" dirty="0">
                <a:solidFill>
                  <a:schemeClr val="bg1"/>
                </a:solidFill>
              </a:rPr>
              <a:t>Can </a:t>
            </a:r>
            <a:r>
              <a:rPr lang="en-US" sz="2800" b="0" i="0" dirty="0">
                <a:solidFill>
                  <a:schemeClr val="bg1"/>
                </a:solidFill>
                <a:effectLst/>
              </a:rPr>
              <a:t>upload a 2-minute video. </a:t>
            </a:r>
          </a:p>
          <a:p>
            <a:pPr marL="342900" indent="-342900" algn="l" rtl="0" fontAlgn="base">
              <a:buFont typeface="Arial" panose="020B0604020202020204" pitchFamily="34" charset="0"/>
              <a:buChar char="•"/>
            </a:pPr>
            <a:r>
              <a:rPr lang="en-US" sz="2800" dirty="0">
                <a:solidFill>
                  <a:schemeClr val="bg1"/>
                </a:solidFill>
              </a:rPr>
              <a:t>M</a:t>
            </a:r>
            <a:r>
              <a:rPr lang="en-US" sz="2800" b="0" i="0" dirty="0">
                <a:solidFill>
                  <a:schemeClr val="bg1"/>
                </a:solidFill>
                <a:effectLst/>
              </a:rPr>
              <a:t>ust create/update organizational profile before completing the application. This can be done at any time.   </a:t>
            </a:r>
          </a:p>
          <a:p>
            <a:pPr marL="342900" indent="-342900" algn="l" rtl="0" fontAlgn="base">
              <a:buFont typeface="Arial" panose="020B0604020202020204" pitchFamily="34" charset="0"/>
              <a:buChar char="•"/>
            </a:pPr>
            <a:r>
              <a:rPr lang="en-US" sz="2800" dirty="0">
                <a:solidFill>
                  <a:schemeClr val="bg1"/>
                </a:solidFill>
              </a:rPr>
              <a:t>Review of draft applications – send no later than 4/24.</a:t>
            </a:r>
            <a:endParaRPr lang="en-US" sz="2800" b="0" i="0" dirty="0">
              <a:solidFill>
                <a:schemeClr val="bg1"/>
              </a:solidFill>
              <a:effectLst/>
            </a:endParaRPr>
          </a:p>
          <a:p>
            <a:pPr marL="342900" indent="-342900" algn="l" rtl="0" fontAlgn="base">
              <a:buFont typeface="Arial" panose="020B0604020202020204" pitchFamily="34" charset="0"/>
              <a:buChar char="•"/>
            </a:pPr>
            <a:r>
              <a:rPr lang="en-US" sz="2800" b="0" i="0" dirty="0">
                <a:solidFill>
                  <a:schemeClr val="bg1"/>
                </a:solidFill>
                <a:effectLst/>
              </a:rPr>
              <a:t>For technical/portal questions, contact </a:t>
            </a:r>
            <a:r>
              <a:rPr lang="en-US" sz="2800" b="0" i="0" u="sng" dirty="0">
                <a:solidFill>
                  <a:schemeClr val="bg1"/>
                </a:solidFill>
                <a:effectLst/>
              </a:rPr>
              <a:t>grantsupport@cicf.org</a:t>
            </a:r>
            <a:r>
              <a:rPr lang="en-US" sz="2800" b="0" i="0" dirty="0">
                <a:solidFill>
                  <a:schemeClr val="bg1"/>
                </a:solidFill>
                <a:effectLst/>
              </a:rPr>
              <a:t>. </a:t>
            </a:r>
          </a:p>
          <a:p>
            <a:pPr marL="342900" indent="-342900" algn="l" rtl="0" fontAlgn="base">
              <a:buFont typeface="Arial" panose="020B0604020202020204" pitchFamily="34" charset="0"/>
              <a:buChar char="•"/>
            </a:pPr>
            <a:r>
              <a:rPr lang="en-US" sz="2800" dirty="0">
                <a:solidFill>
                  <a:schemeClr val="bg1"/>
                </a:solidFill>
              </a:rPr>
              <a:t>For </a:t>
            </a:r>
            <a:r>
              <a:rPr lang="en-US" sz="2800" b="0" i="0" dirty="0">
                <a:solidFill>
                  <a:schemeClr val="bg1"/>
                </a:solidFill>
                <a:effectLst/>
              </a:rPr>
              <a:t>other questions contact Julie Koegel at </a:t>
            </a:r>
            <a:r>
              <a:rPr lang="en-US" sz="2800" b="0" i="0" u="sng" strike="noStrike" dirty="0">
                <a:solidFill>
                  <a:schemeClr val="bg1"/>
                </a:solidFill>
                <a:effectLst/>
                <a:hlinkClick r:id="rId4">
                  <a:extLst>
                    <a:ext uri="{A12FA001-AC4F-418D-AE19-62706E023703}">
                      <ahyp:hlinkClr xmlns:ahyp="http://schemas.microsoft.com/office/drawing/2018/hyperlinkcolor" val="tx"/>
                    </a:ext>
                  </a:extLst>
                </a:hlinkClick>
              </a:rPr>
              <a:t>juliek@womensfund.org</a:t>
            </a:r>
            <a:r>
              <a:rPr lang="en-US" sz="2800" b="0" i="0" dirty="0">
                <a:solidFill>
                  <a:schemeClr val="bg1"/>
                </a:solidFill>
                <a:effectLst/>
              </a:rPr>
              <a:t> or 317.696.1933. </a:t>
            </a: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45234031"/>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03470-AF8D-BECE-BD1E-BEF0880B3CE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024CA50-F85A-59A9-B379-9D1D30641FF3}"/>
              </a:ext>
            </a:extLst>
          </p:cNvPr>
          <p:cNvPicPr>
            <a:picLocks noChangeAspect="1"/>
          </p:cNvPicPr>
          <p:nvPr/>
        </p:nvPicPr>
        <p:blipFill>
          <a:blip r:embed="rId3"/>
          <a:stretch>
            <a:fillRect/>
          </a:stretch>
        </p:blipFill>
        <p:spPr>
          <a:xfrm>
            <a:off x="-26680" y="-78658"/>
            <a:ext cx="12192000" cy="6858000"/>
          </a:xfrm>
          <a:prstGeom prst="rect">
            <a:avLst/>
          </a:prstGeom>
        </p:spPr>
      </p:pic>
      <p:sp>
        <p:nvSpPr>
          <p:cNvPr id="4" name="Rectangle 3">
            <a:extLst>
              <a:ext uri="{FF2B5EF4-FFF2-40B4-BE49-F238E27FC236}">
                <a16:creationId xmlns:a16="http://schemas.microsoft.com/office/drawing/2014/main" id="{6670AE34-8529-0745-B30C-B1713A0A1414}"/>
              </a:ext>
            </a:extLst>
          </p:cNvPr>
          <p:cNvSpPr/>
          <p:nvPr/>
        </p:nvSpPr>
        <p:spPr>
          <a:xfrm>
            <a:off x="830175" y="570611"/>
            <a:ext cx="1047829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sp>
        <p:nvSpPr>
          <p:cNvPr id="5" name="TextBox 4">
            <a:extLst>
              <a:ext uri="{FF2B5EF4-FFF2-40B4-BE49-F238E27FC236}">
                <a16:creationId xmlns:a16="http://schemas.microsoft.com/office/drawing/2014/main" id="{C8660DBD-A9FB-40A6-0A98-A5ED1D6D805C}"/>
              </a:ext>
            </a:extLst>
          </p:cNvPr>
          <p:cNvSpPr txBox="1"/>
          <p:nvPr/>
        </p:nvSpPr>
        <p:spPr>
          <a:xfrm>
            <a:off x="830175" y="1613703"/>
            <a:ext cx="9606116" cy="6986528"/>
          </a:xfrm>
          <a:prstGeom prst="rect">
            <a:avLst/>
          </a:prstGeom>
          <a:noFill/>
        </p:spPr>
        <p:txBody>
          <a:bodyPr wrap="square" rtlCol="0">
            <a:spAutoFit/>
          </a:bodyPr>
          <a:lstStyle/>
          <a:p>
            <a:r>
              <a:rPr lang="en-US" sz="3200" b="0" i="0" u="none" strike="noStrike" baseline="0" dirty="0">
                <a:solidFill>
                  <a:schemeClr val="bg1"/>
                </a:solidFill>
                <a:latin typeface="Calibri" panose="020F0502020204030204" pitchFamily="34" charset="0"/>
              </a:rPr>
              <a:t>What is the grant period?  10/1/25 – 9/30/2026</a:t>
            </a:r>
          </a:p>
          <a:p>
            <a:endParaRPr lang="en-US" sz="3200" dirty="0">
              <a:solidFill>
                <a:schemeClr val="bg1"/>
              </a:solidFill>
              <a:latin typeface="Calibri" panose="020F0502020204030204" pitchFamily="34" charset="0"/>
            </a:endParaRPr>
          </a:p>
          <a:p>
            <a:r>
              <a:rPr lang="en-US" sz="3200" b="0" i="0" u="none" strike="noStrike" baseline="0" dirty="0">
                <a:solidFill>
                  <a:schemeClr val="bg1"/>
                </a:solidFill>
                <a:latin typeface="Calibri" panose="020F0502020204030204" pitchFamily="34" charset="0"/>
              </a:rPr>
              <a:t>When is report due?  October 31, 2026 through grants portal</a:t>
            </a:r>
          </a:p>
          <a:p>
            <a:endParaRPr lang="en-US" sz="3200" dirty="0">
              <a:solidFill>
                <a:schemeClr val="bg1"/>
              </a:solidFill>
              <a:latin typeface="Calibri" panose="020F0502020204030204" pitchFamily="34" charset="0"/>
            </a:endParaRPr>
          </a:p>
          <a:p>
            <a:r>
              <a:rPr lang="en-US" sz="3200" b="0" i="0" u="none" strike="noStrike" baseline="0" dirty="0">
                <a:solidFill>
                  <a:schemeClr val="bg1"/>
                </a:solidFill>
                <a:latin typeface="Calibri" panose="020F0502020204030204" pitchFamily="34" charset="0"/>
              </a:rPr>
              <a:t>What were 2024 grant results?  $475,000 over 30 grants with average grant of $15,833</a:t>
            </a:r>
          </a:p>
          <a:p>
            <a:endParaRPr lang="en-US" sz="3200" dirty="0">
              <a:solidFill>
                <a:schemeClr val="bg1"/>
              </a:solidFill>
              <a:latin typeface="Calibri" panose="020F0502020204030204" pitchFamily="34" charset="0"/>
            </a:endParaRPr>
          </a:p>
          <a:p>
            <a:r>
              <a:rPr lang="en-US" sz="3200" b="0" i="0" dirty="0">
                <a:solidFill>
                  <a:schemeClr val="bg1"/>
                </a:solidFill>
                <a:effectLst/>
              </a:rPr>
              <a:t>How much will be granted in 2025?  At least $700,000</a:t>
            </a:r>
          </a:p>
          <a:p>
            <a:endParaRPr lang="en-US" sz="3200" b="0" i="0" u="none" strike="noStrike" baseline="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58424446"/>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presentationtemplate2025" id="{C6C077B5-9F4F-F848-B162-EF7E592D2175}" vid="{217B6C51-6AAB-3D4B-B37B-E8F67B651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01946E2FB5D4498237B1F1591D06E4" ma:contentTypeVersion="15" ma:contentTypeDescription="Create a new document." ma:contentTypeScope="" ma:versionID="7022b21a68d96cd150f46dc82f8e846d">
  <xsd:schema xmlns:xsd="http://www.w3.org/2001/XMLSchema" xmlns:xs="http://www.w3.org/2001/XMLSchema" xmlns:p="http://schemas.microsoft.com/office/2006/metadata/properties" xmlns:ns2="14a25e46-9d5b-4d12-8c0a-a8309c753865" xmlns:ns3="67a878bb-857b-42fe-86f7-262446e4da96" targetNamespace="http://schemas.microsoft.com/office/2006/metadata/properties" ma:root="true" ma:fieldsID="cd34e6091ea3e19a33af6101207b42f0" ns2:_="" ns3:_="">
    <xsd:import namespace="14a25e46-9d5b-4d12-8c0a-a8309c753865"/>
    <xsd:import namespace="67a878bb-857b-42fe-86f7-262446e4da9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lcf76f155ced4ddcb4097134ff3c332f" minOccurs="0"/>
                <xsd:element ref="ns2:TaxCatchAll"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25e46-9d5b-4d12-8c0a-a8309c7538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3a21db8-7dc3-4e92-9f83-d1277a7c1300}" ma:internalName="TaxCatchAll" ma:showField="CatchAllData" ma:web="14a25e46-9d5b-4d12-8c0a-a8309c7538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a878bb-857b-42fe-86f7-262446e4da9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d3ab832-a9cb-46e2-a2cc-a93e590a5086"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4a25e46-9d5b-4d12-8c0a-a8309c753865" xsi:nil="true"/>
    <SharedWithUsers xmlns="14a25e46-9d5b-4d12-8c0a-a8309c753865">
      <UserInfo>
        <DisplayName>Intranet Visitors</DisplayName>
        <AccountId>4</AccountId>
        <AccountType/>
      </UserInfo>
    </SharedWithUsers>
    <lcf76f155ced4ddcb4097134ff3c332f xmlns="67a878bb-857b-42fe-86f7-262446e4da9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99B1D8-A965-4D4B-9570-282B481B7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a25e46-9d5b-4d12-8c0a-a8309c753865"/>
    <ds:schemaRef ds:uri="67a878bb-857b-42fe-86f7-262446e4d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B2DC65-32F0-40AC-AC2B-19988BAA1E5A}">
  <ds:schemaRefs>
    <ds:schemaRef ds:uri="http://purl.org/dc/dcmitype/"/>
    <ds:schemaRef ds:uri="http://purl.org/dc/elements/1.1/"/>
    <ds:schemaRef ds:uri="http://www.w3.org/XML/1998/namespace"/>
    <ds:schemaRef ds:uri="http://purl.org/dc/terms/"/>
    <ds:schemaRef ds:uri="http://schemas.microsoft.com/office/2006/metadata/properties"/>
    <ds:schemaRef ds:uri="02e38c5b-d557-4460-af0d-1a6859f8054c"/>
    <ds:schemaRef ds:uri="http://schemas.openxmlformats.org/package/2006/metadata/core-properties"/>
    <ds:schemaRef ds:uri="http://schemas.microsoft.com/office/2006/documentManagement/types"/>
    <ds:schemaRef ds:uri="http://schemas.microsoft.com/office/infopath/2007/PartnerControls"/>
    <ds:schemaRef ds:uri="0b4d1126-ef01-4684-854c-8203c820ab12"/>
    <ds:schemaRef ds:uri="4edb722f-41e5-42ea-a80b-06f510a5ca8f"/>
    <ds:schemaRef ds:uri="14a25e46-9d5b-4d12-8c0a-a8309c753865"/>
    <ds:schemaRef ds:uri="67a878bb-857b-42fe-86f7-262446e4da96"/>
  </ds:schemaRefs>
</ds:datastoreItem>
</file>

<file path=customXml/itemProps3.xml><?xml version="1.0" encoding="utf-8"?>
<ds:datastoreItem xmlns:ds="http://schemas.openxmlformats.org/officeDocument/2006/customXml" ds:itemID="{9F6AE729-5976-4645-B50A-DAF44CD3F7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WFpresentationtemplate2025</Template>
  <TotalTime>1524</TotalTime>
  <Words>1204</Words>
  <Application>Microsoft Office PowerPoint</Application>
  <PresentationFormat>Widescreen</PresentationFormat>
  <Paragraphs>150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koegel</dc:creator>
  <cp:lastModifiedBy>julie koegel</cp:lastModifiedBy>
  <cp:revision>3</cp:revision>
  <cp:lastPrinted>2017-04-06T18:04:43Z</cp:lastPrinted>
  <dcterms:created xsi:type="dcterms:W3CDTF">2025-04-04T20:22:46Z</dcterms:created>
  <dcterms:modified xsi:type="dcterms:W3CDTF">2025-04-16T15:32:23Z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0x0101001101946E2FB5D4498237B1F1591D06E4</vt:lpwstr>
  </property>
  <property fmtid="{D5CDD505-2E9C-101B-9397-08002B2CF9AE}" pid="3" name="AuthorIds_UIVersion_4608">
    <vt:lpwstr>13</vt:lpwstr>
  </property>
  <property fmtid="{D5CDD505-2E9C-101B-9397-08002B2CF9AE}" pid="4" name="MediaServiceImageTags">
    <vt:lpwstr/>
  </property>
  <property fmtid="{D5CDD505-2E9C-101B-9397-08002B2CF9AE}" pid="5" name="_ExtendedDescription">
    <vt:lpwstr/>
  </property>
  <property fmtid="{D5CDD505-2E9C-101B-9397-08002B2CF9AE}" pid="6" name="SharedWithUsers">
    <vt:lpwstr>4;#Intranet Visitors</vt:lpwstr>
  </property>
</Properties>
</file>